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18" r:id="rId2"/>
    <p:sldId id="329" r:id="rId3"/>
    <p:sldId id="330" r:id="rId4"/>
    <p:sldId id="331" r:id="rId5"/>
    <p:sldId id="332" r:id="rId6"/>
    <p:sldId id="334" r:id="rId7"/>
    <p:sldId id="335" r:id="rId8"/>
    <p:sldId id="337" r:id="rId9"/>
    <p:sldId id="338" r:id="rId10"/>
    <p:sldId id="339" r:id="rId11"/>
    <p:sldId id="336" r:id="rId12"/>
  </p:sldIdLst>
  <p:sldSz cx="12188825"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65B606-6FFE-43E1-A56F-600EC0084992}">
          <p14:sldIdLst>
            <p14:sldId id="318"/>
            <p14:sldId id="329"/>
            <p14:sldId id="330"/>
            <p14:sldId id="331"/>
            <p14:sldId id="332"/>
            <p14:sldId id="334"/>
            <p14:sldId id="335"/>
            <p14:sldId id="337"/>
            <p14:sldId id="338"/>
            <p14:sldId id="339"/>
            <p14:sldId id="336"/>
          </p14:sldIdLst>
        </p14:section>
      </p14:sectionLst>
    </p:ex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29" autoAdjust="0"/>
  </p:normalViewPr>
  <p:slideViewPr>
    <p:cSldViewPr showGuides="1">
      <p:cViewPr varScale="1">
        <p:scale>
          <a:sx n="101" d="100"/>
          <a:sy n="101" d="100"/>
        </p:scale>
        <p:origin x="741" y="55"/>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7368715655654698"/>
          <c:y val="3.6444216269782045E-2"/>
          <c:w val="0.31210093768463354"/>
          <c:h val="0.79975595923898446"/>
        </c:manualLayout>
      </c:layout>
      <c:lineChart>
        <c:grouping val="standard"/>
        <c:varyColors val="0"/>
        <c:dLbls>
          <c:showLegendKey val="0"/>
          <c:showVal val="0"/>
          <c:showCatName val="0"/>
          <c:showSerName val="0"/>
          <c:showPercent val="0"/>
          <c:showBubbleSize val="0"/>
        </c:dLbls>
        <c:marker val="1"/>
        <c:smooth val="0"/>
        <c:axId val="511089384"/>
        <c:axId val="511088600"/>
      </c:lineChart>
      <c:catAx>
        <c:axId val="5110893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1088600"/>
        <c:crosses val="autoZero"/>
        <c:auto val="1"/>
        <c:lblAlgn val="ctr"/>
        <c:lblOffset val="100"/>
        <c:noMultiLvlLbl val="0"/>
      </c:catAx>
      <c:valAx>
        <c:axId val="5110886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108938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drawing1.xml><?xml version="1.0" encoding="utf-8"?>
<c:userShapes xmlns:c="http://schemas.openxmlformats.org/drawingml/2006/chart">
  <cdr:relSizeAnchor xmlns:cdr="http://schemas.openxmlformats.org/drawingml/2006/chartDrawing">
    <cdr:from>
      <cdr:x>0.48454</cdr:x>
      <cdr:y>0</cdr:y>
    </cdr:from>
    <cdr:to>
      <cdr:x>1</cdr:x>
      <cdr:y>1</cdr:y>
    </cdr:to>
    <cdr:pic>
      <cdr:nvPicPr>
        <cdr:cNvPr id="3" name="chart">
          <a:extLst xmlns:a="http://schemas.openxmlformats.org/drawingml/2006/main">
            <a:ext uri="{FF2B5EF4-FFF2-40B4-BE49-F238E27FC236}">
              <a16:creationId xmlns:a16="http://schemas.microsoft.com/office/drawing/2014/main" id="{CBA4E776-61C6-9E1D-5872-3ECB8F59840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581400" y="0"/>
          <a:ext cx="3810000" cy="4187825"/>
        </a:xfrm>
        <a:prstGeom xmlns:a="http://schemas.openxmlformats.org/drawingml/2006/main" prst="rect">
          <a:avLst/>
        </a:prstGeom>
      </cdr:spPr>
    </cdr:pic>
  </cdr:relSizeAnchor>
  <cdr:relSizeAnchor xmlns:cdr="http://schemas.openxmlformats.org/drawingml/2006/chartDrawing">
    <cdr:from>
      <cdr:x>0.00198</cdr:x>
      <cdr:y>0.04511</cdr:y>
    </cdr:from>
    <cdr:to>
      <cdr:x>0.49035</cdr:x>
      <cdr:y>0.95489</cdr:y>
    </cdr:to>
    <cdr:pic>
      <cdr:nvPicPr>
        <cdr:cNvPr id="4" name="chart">
          <a:extLst xmlns:a="http://schemas.openxmlformats.org/drawingml/2006/main">
            <a:ext uri="{FF2B5EF4-FFF2-40B4-BE49-F238E27FC236}">
              <a16:creationId xmlns:a16="http://schemas.microsoft.com/office/drawing/2014/main" id="{26BFBCA4-25B7-7A7C-453E-F0C9F9F1781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14644" y="188912"/>
          <a:ext cx="3609753" cy="38100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2/21/2025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2/21/2025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2/21/2025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2/21/2025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2/21/2025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2/21/2025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2/21/2025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2/21/2025</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2/21/2025</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2/21/2025</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2/21/2025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2/21/2025</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2133600"/>
            <a:ext cx="5945188" cy="2514600"/>
          </a:xfrm>
        </p:spPr>
        <p:txBody>
          <a:bodyPr>
            <a:normAutofit/>
          </a:bodyPr>
          <a:lstStyle/>
          <a:p>
            <a:r>
              <a:rPr lang="en-US" dirty="0"/>
              <a:t>Financial Trends and Forecasts</a:t>
            </a:r>
          </a:p>
        </p:txBody>
      </p:sp>
      <p:sp>
        <p:nvSpPr>
          <p:cNvPr id="3" name="Subtitle 2"/>
          <p:cNvSpPr>
            <a:spLocks noGrp="1"/>
          </p:cNvSpPr>
          <p:nvPr>
            <p:ph type="subTitle" idx="1"/>
          </p:nvPr>
        </p:nvSpPr>
        <p:spPr/>
        <p:txBody>
          <a:bodyPr/>
          <a:lstStyle/>
          <a:p>
            <a:r>
              <a:rPr lang="en-US" dirty="0"/>
              <a:t>A Data-Driven Prediction of  the Future of Investment</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B712-6869-89F6-6BB8-59B74F3BDCAE}"/>
              </a:ext>
            </a:extLst>
          </p:cNvPr>
          <p:cNvSpPr>
            <a:spLocks noGrp="1"/>
          </p:cNvSpPr>
          <p:nvPr>
            <p:ph type="title"/>
          </p:nvPr>
        </p:nvSpPr>
        <p:spPr>
          <a:xfrm>
            <a:off x="1674812" y="381000"/>
            <a:ext cx="9677400" cy="1295400"/>
          </a:xfrm>
        </p:spPr>
        <p:txBody>
          <a:bodyPr/>
          <a:lstStyle/>
          <a:p>
            <a:r>
              <a:rPr lang="en-US" dirty="0"/>
              <a:t>Power BI Report</a:t>
            </a:r>
          </a:p>
        </p:txBody>
      </p:sp>
      <p:pic>
        <p:nvPicPr>
          <p:cNvPr id="4" name="Picture 3">
            <a:extLst>
              <a:ext uri="{FF2B5EF4-FFF2-40B4-BE49-F238E27FC236}">
                <a16:creationId xmlns:a16="http://schemas.microsoft.com/office/drawing/2014/main" id="{36B92DEA-5858-B59C-0925-52AA37D9A5CF}"/>
              </a:ext>
            </a:extLst>
          </p:cNvPr>
          <p:cNvPicPr>
            <a:picLocks noChangeAspect="1"/>
          </p:cNvPicPr>
          <p:nvPr/>
        </p:nvPicPr>
        <p:blipFill>
          <a:blip r:embed="rId2"/>
          <a:stretch>
            <a:fillRect/>
          </a:stretch>
        </p:blipFill>
        <p:spPr>
          <a:xfrm>
            <a:off x="1598612" y="1752601"/>
            <a:ext cx="9906000" cy="4724400"/>
          </a:xfrm>
          <a:prstGeom prst="rect">
            <a:avLst/>
          </a:prstGeom>
        </p:spPr>
      </p:pic>
    </p:spTree>
    <p:extLst>
      <p:ext uri="{BB962C8B-B14F-4D97-AF65-F5344CB8AC3E}">
        <p14:creationId xmlns:p14="http://schemas.microsoft.com/office/powerpoint/2010/main" val="59997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8F78-8FDA-FD98-8631-E4A00E5545D9}"/>
              </a:ext>
            </a:extLst>
          </p:cNvPr>
          <p:cNvSpPr>
            <a:spLocks noGrp="1"/>
          </p:cNvSpPr>
          <p:nvPr>
            <p:ph type="title"/>
          </p:nvPr>
        </p:nvSpPr>
        <p:spPr>
          <a:xfrm>
            <a:off x="1525784" y="609600"/>
            <a:ext cx="4492428" cy="1925638"/>
          </a:xfrm>
        </p:spPr>
        <p:txBody>
          <a:bodyPr/>
          <a:lstStyle/>
          <a:p>
            <a:r>
              <a:rPr lang="en-US" sz="4000" b="1" dirty="0"/>
              <a:t>Key Insights from the Data:</a:t>
            </a:r>
          </a:p>
        </p:txBody>
      </p:sp>
      <p:sp>
        <p:nvSpPr>
          <p:cNvPr id="4" name="Text Placeholder 3">
            <a:extLst>
              <a:ext uri="{FF2B5EF4-FFF2-40B4-BE49-F238E27FC236}">
                <a16:creationId xmlns:a16="http://schemas.microsoft.com/office/drawing/2014/main" id="{25BA0C36-4DE7-1B0E-2600-A30628D50D25}"/>
              </a:ext>
            </a:extLst>
          </p:cNvPr>
          <p:cNvSpPr>
            <a:spLocks noGrp="1"/>
          </p:cNvSpPr>
          <p:nvPr>
            <p:ph type="body" sz="half" idx="2"/>
          </p:nvPr>
        </p:nvSpPr>
        <p:spPr>
          <a:xfrm>
            <a:off x="1522412" y="2743201"/>
            <a:ext cx="5867400" cy="3962399"/>
          </a:xfrm>
        </p:spPr>
        <p:txBody>
          <a:bodyPr>
            <a:normAutofit fontScale="25000" lnSpcReduction="20000"/>
          </a:bodyPr>
          <a:lstStyle/>
          <a:p>
            <a:pPr>
              <a:buFont typeface="+mj-lt"/>
              <a:buAutoNum type="arabicPeriod"/>
            </a:pPr>
            <a:r>
              <a:rPr lang="en-US" sz="4800" b="1" dirty="0">
                <a:latin typeface="Times New Roman" panose="02020603050405020304" pitchFamily="18" charset="0"/>
                <a:cs typeface="Times New Roman" panose="02020603050405020304" pitchFamily="18" charset="0"/>
              </a:rPr>
              <a:t>Gold &amp; Debentures Lead Investments:</a:t>
            </a:r>
            <a:endParaRPr lang="en-US" sz="4800" dirty="0">
              <a:latin typeface="Times New Roman" panose="02020603050405020304" pitchFamily="18" charset="0"/>
              <a:cs typeface="Times New Roman" panose="02020603050405020304" pitchFamily="18" charset="0"/>
            </a:endParaRPr>
          </a:p>
          <a:p>
            <a:pPr lvl="1"/>
            <a:r>
              <a:rPr lang="en-US" sz="4800" dirty="0">
                <a:latin typeface="Times New Roman" panose="02020603050405020304" pitchFamily="18" charset="0"/>
                <a:cs typeface="Times New Roman" panose="02020603050405020304" pitchFamily="18" charset="0"/>
              </a:rPr>
              <a:t>Gold and Debentures are the most preferred investment choices, significantly ahead of other assets.</a:t>
            </a:r>
          </a:p>
          <a:p>
            <a:pPr lvl="1"/>
            <a:r>
              <a:rPr lang="en-US" sz="4800" b="1" dirty="0">
                <a:latin typeface="Times New Roman" panose="02020603050405020304" pitchFamily="18" charset="0"/>
                <a:cs typeface="Times New Roman" panose="02020603050405020304" pitchFamily="18" charset="0"/>
              </a:rPr>
              <a:t>Possible Insight:</a:t>
            </a:r>
            <a:r>
              <a:rPr lang="en-US" sz="4800" dirty="0">
                <a:latin typeface="Times New Roman" panose="02020603050405020304" pitchFamily="18" charset="0"/>
                <a:cs typeface="Times New Roman" panose="02020603050405020304" pitchFamily="18" charset="0"/>
              </a:rPr>
              <a:t> Investors might perceive these as safe yet lucrative options.</a:t>
            </a:r>
          </a:p>
          <a:p>
            <a:pPr>
              <a:buFont typeface="+mj-lt"/>
              <a:buAutoNum type="arabicPeriod"/>
            </a:pPr>
            <a:r>
              <a:rPr lang="en-US" sz="4800" b="1" dirty="0">
                <a:latin typeface="Times New Roman" panose="02020603050405020304" pitchFamily="18" charset="0"/>
                <a:cs typeface="Times New Roman" panose="02020603050405020304" pitchFamily="18" charset="0"/>
              </a:rPr>
              <a:t>Risk-Taking Varies by Gender:</a:t>
            </a:r>
            <a:endParaRPr lang="en-US" sz="4800" dirty="0">
              <a:latin typeface="Times New Roman" panose="02020603050405020304" pitchFamily="18" charset="0"/>
              <a:cs typeface="Times New Roman" panose="02020603050405020304" pitchFamily="18" charset="0"/>
            </a:endParaRPr>
          </a:p>
          <a:p>
            <a:pPr lvl="1"/>
            <a:r>
              <a:rPr lang="en-US" sz="4800" dirty="0">
                <a:latin typeface="Times New Roman" panose="02020603050405020304" pitchFamily="18" charset="0"/>
                <a:cs typeface="Times New Roman" panose="02020603050405020304" pitchFamily="18" charset="0"/>
              </a:rPr>
              <a:t>Males invest more in </a:t>
            </a:r>
            <a:r>
              <a:rPr lang="en-US" sz="4800" b="1" dirty="0">
                <a:latin typeface="Times New Roman" panose="02020603050405020304" pitchFamily="18" charset="0"/>
                <a:cs typeface="Times New Roman" panose="02020603050405020304" pitchFamily="18" charset="0"/>
              </a:rPr>
              <a:t>Equity Markets</a:t>
            </a:r>
            <a:r>
              <a:rPr lang="en-US" sz="4800" dirty="0">
                <a:latin typeface="Times New Roman" panose="02020603050405020304" pitchFamily="18" charset="0"/>
                <a:cs typeface="Times New Roman" panose="02020603050405020304" pitchFamily="18" charset="0"/>
              </a:rPr>
              <a:t>, indicating a higher risk appetite.</a:t>
            </a:r>
          </a:p>
          <a:p>
            <a:pPr lvl="1"/>
            <a:r>
              <a:rPr lang="en-US" sz="4800" dirty="0">
                <a:latin typeface="Times New Roman" panose="02020603050405020304" pitchFamily="18" charset="0"/>
                <a:cs typeface="Times New Roman" panose="02020603050405020304" pitchFamily="18" charset="0"/>
              </a:rPr>
              <a:t>Females lean towards </a:t>
            </a:r>
            <a:r>
              <a:rPr lang="en-US" sz="4800" b="1" dirty="0">
                <a:latin typeface="Times New Roman" panose="02020603050405020304" pitchFamily="18" charset="0"/>
                <a:cs typeface="Times New Roman" panose="02020603050405020304" pitchFamily="18" charset="0"/>
              </a:rPr>
              <a:t>Government Bonds and Fixed Deposits</a:t>
            </a:r>
            <a:r>
              <a:rPr lang="en-US" sz="4800" dirty="0">
                <a:latin typeface="Times New Roman" panose="02020603050405020304" pitchFamily="18" charset="0"/>
                <a:cs typeface="Times New Roman" panose="02020603050405020304" pitchFamily="18" charset="0"/>
              </a:rPr>
              <a:t>, favoring stability.</a:t>
            </a:r>
          </a:p>
          <a:p>
            <a:pPr>
              <a:buFont typeface="+mj-lt"/>
              <a:buAutoNum type="arabicPeriod"/>
            </a:pPr>
            <a:r>
              <a:rPr lang="en-US" sz="4800" b="1" dirty="0">
                <a:latin typeface="Times New Roman" panose="02020603050405020304" pitchFamily="18" charset="0"/>
                <a:cs typeface="Times New Roman" panose="02020603050405020304" pitchFamily="18" charset="0"/>
              </a:rPr>
              <a:t>Age Group Shifts in Investments:</a:t>
            </a:r>
            <a:endParaRPr lang="en-US" sz="4800" dirty="0">
              <a:latin typeface="Times New Roman" panose="02020603050405020304" pitchFamily="18" charset="0"/>
              <a:cs typeface="Times New Roman" panose="02020603050405020304" pitchFamily="18" charset="0"/>
            </a:endParaRPr>
          </a:p>
          <a:p>
            <a:pPr lvl="1"/>
            <a:r>
              <a:rPr lang="en-US" sz="4800" dirty="0">
                <a:latin typeface="Times New Roman" panose="02020603050405020304" pitchFamily="18" charset="0"/>
                <a:cs typeface="Times New Roman" panose="02020603050405020304" pitchFamily="18" charset="0"/>
              </a:rPr>
              <a:t>Younger investors (20-30) show </a:t>
            </a:r>
            <a:r>
              <a:rPr lang="en-US" sz="4800" b="1" dirty="0">
                <a:latin typeface="Times New Roman" panose="02020603050405020304" pitchFamily="18" charset="0"/>
                <a:cs typeface="Times New Roman" panose="02020603050405020304" pitchFamily="18" charset="0"/>
              </a:rPr>
              <a:t>higher interest in Gold and PPF</a:t>
            </a:r>
            <a:r>
              <a:rPr lang="en-US" sz="4800" dirty="0">
                <a:latin typeface="Times New Roman" panose="02020603050405020304" pitchFamily="18" charset="0"/>
                <a:cs typeface="Times New Roman" panose="02020603050405020304" pitchFamily="18" charset="0"/>
              </a:rPr>
              <a:t>, possibly prioritizing long-term security.</a:t>
            </a:r>
          </a:p>
          <a:p>
            <a:pPr lvl="1"/>
            <a:r>
              <a:rPr lang="en-US" sz="4800" dirty="0">
                <a:latin typeface="Times New Roman" panose="02020603050405020304" pitchFamily="18" charset="0"/>
                <a:cs typeface="Times New Roman" panose="02020603050405020304" pitchFamily="18" charset="0"/>
              </a:rPr>
              <a:t>Middle-aged investors (40-50) </a:t>
            </a:r>
            <a:r>
              <a:rPr lang="en-US" sz="4800" b="1" dirty="0">
                <a:latin typeface="Times New Roman" panose="02020603050405020304" pitchFamily="18" charset="0"/>
                <a:cs typeface="Times New Roman" panose="02020603050405020304" pitchFamily="18" charset="0"/>
              </a:rPr>
              <a:t>gradually shift towards Debentures and Fixed Deposits</a:t>
            </a:r>
            <a:r>
              <a:rPr lang="en-US" sz="4800" dirty="0">
                <a:latin typeface="Times New Roman" panose="02020603050405020304" pitchFamily="18" charset="0"/>
                <a:cs typeface="Times New Roman" panose="02020603050405020304" pitchFamily="18" charset="0"/>
              </a:rPr>
              <a:t>, suggesting a balanced risk approach.</a:t>
            </a:r>
          </a:p>
          <a:p>
            <a:pPr lvl="1"/>
            <a:r>
              <a:rPr lang="en-US" sz="4800" dirty="0">
                <a:latin typeface="Times New Roman" panose="02020603050405020304" pitchFamily="18" charset="0"/>
                <a:cs typeface="Times New Roman" panose="02020603050405020304" pitchFamily="18" charset="0"/>
              </a:rPr>
              <a:t>Older investors lean towards </a:t>
            </a:r>
            <a:r>
              <a:rPr lang="en-US" sz="4800" b="1" dirty="0">
                <a:latin typeface="Times New Roman" panose="02020603050405020304" pitchFamily="18" charset="0"/>
                <a:cs typeface="Times New Roman" panose="02020603050405020304" pitchFamily="18" charset="0"/>
              </a:rPr>
              <a:t>Government Bonds</a:t>
            </a:r>
            <a:r>
              <a:rPr lang="en-US" sz="4800" dirty="0">
                <a:latin typeface="Times New Roman" panose="02020603050405020304" pitchFamily="18" charset="0"/>
                <a:cs typeface="Times New Roman" panose="02020603050405020304" pitchFamily="18" charset="0"/>
              </a:rPr>
              <a:t> for steady returns.</a:t>
            </a:r>
          </a:p>
          <a:p>
            <a:endParaRPr lang="en-US" dirty="0"/>
          </a:p>
        </p:txBody>
      </p:sp>
      <p:pic>
        <p:nvPicPr>
          <p:cNvPr id="3074" name="Picture 2" descr="This may contain: a person is standing in front of question marks on a white background with an orange one">
            <a:extLst>
              <a:ext uri="{FF2B5EF4-FFF2-40B4-BE49-F238E27FC236}">
                <a16:creationId xmlns:a16="http://schemas.microsoft.com/office/drawing/2014/main" id="{29AA64C6-F75C-1CDF-7DE6-0FCD3C14AC9A}"/>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679" r="4679"/>
          <a:stretch>
            <a:fillRect/>
          </a:stretch>
        </p:blipFill>
        <p:spPr bwMode="auto">
          <a:xfrm>
            <a:off x="7618412" y="1066800"/>
            <a:ext cx="4351337"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74812" y="457200"/>
            <a:ext cx="9829799" cy="1219200"/>
          </a:xfrm>
        </p:spPr>
        <p:txBody>
          <a:bodyPr/>
          <a:lstStyle/>
          <a:p>
            <a:r>
              <a:rPr lang="en-US" dirty="0">
                <a:latin typeface="Times New Roman" panose="02020603050405020304" pitchFamily="18" charset="0"/>
                <a:cs typeface="Times New Roman" panose="02020603050405020304" pitchFamily="18" charset="0"/>
              </a:rPr>
              <a:t>Introduction: The Crystal Ball of Finance</a:t>
            </a:r>
          </a:p>
        </p:txBody>
      </p:sp>
      <p:pic>
        <p:nvPicPr>
          <p:cNvPr id="1028" name="Picture 4" descr="Business hand holding  hot chart Business hand holding chart in crystal ball crystal ball finance stock pictures, royalty-free photos &amp; images">
            <a:extLst>
              <a:ext uri="{FF2B5EF4-FFF2-40B4-BE49-F238E27FC236}">
                <a16:creationId xmlns:a16="http://schemas.microsoft.com/office/drawing/2014/main" id="{9C0CB450-A8EB-E663-DA7A-FD79149D08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27812" y="1905000"/>
            <a:ext cx="46482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68ED5D-C7B0-3323-FDAB-26BB4781C917}"/>
              </a:ext>
            </a:extLst>
          </p:cNvPr>
          <p:cNvSpPr txBox="1"/>
          <p:nvPr/>
        </p:nvSpPr>
        <p:spPr>
          <a:xfrm>
            <a:off x="1522412" y="2674947"/>
            <a:ext cx="4724399" cy="150810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Can we predict the future of investment?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By analyzing current trends and investor behavior, we can gain valuable insights into what lies ahead.</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74812" y="381000"/>
            <a:ext cx="9829799" cy="1219200"/>
          </a:xfrm>
        </p:spPr>
        <p:txBody>
          <a:bodyPr/>
          <a:lstStyle/>
          <a:p>
            <a:r>
              <a:rPr lang="en-US" dirty="0">
                <a:latin typeface="Times New Roman" panose="02020603050405020304" pitchFamily="18" charset="0"/>
                <a:cs typeface="Times New Roman" panose="02020603050405020304" pitchFamily="18" charset="0"/>
              </a:rPr>
              <a:t>Data Deep Dive: Understanding the Present</a:t>
            </a:r>
          </a:p>
        </p:txBody>
      </p:sp>
      <p:graphicFrame>
        <p:nvGraphicFramePr>
          <p:cNvPr id="7" name="Content Placeholder 6" descr="Custom combination chart representing 2 series and 1 line for 4 categories"/>
          <p:cNvGraphicFramePr>
            <a:graphicFrameLocks noGrp="1"/>
          </p:cNvGraphicFramePr>
          <p:nvPr>
            <p:ph idx="1"/>
            <p:extLst>
              <p:ext uri="{D42A27DB-BD31-4B8C-83A1-F6EECF244321}">
                <p14:modId xmlns:p14="http://schemas.microsoft.com/office/powerpoint/2010/main" val="4013524471"/>
              </p:ext>
            </p:extLst>
          </p:nvPr>
        </p:nvGraphicFramePr>
        <p:xfrm>
          <a:off x="4494212" y="1905000"/>
          <a:ext cx="7391400" cy="41878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2C4D72A0-A785-7449-52FF-CBE1E1D89C7B}"/>
              </a:ext>
            </a:extLst>
          </p:cNvPr>
          <p:cNvSpPr txBox="1"/>
          <p:nvPr/>
        </p:nvSpPr>
        <p:spPr>
          <a:xfrm>
            <a:off x="1598612" y="2743200"/>
            <a:ext cx="2666999"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Let's first understand the current landscape of investment choices. We'll examine key demographics and preferences.</a:t>
            </a:r>
          </a:p>
        </p:txBody>
      </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 Identification: Unveiling the Patterns</a:t>
            </a:r>
          </a:p>
        </p:txBody>
      </p:sp>
      <p:sp>
        <p:nvSpPr>
          <p:cNvPr id="3" name="Content Placeholder 2"/>
          <p:cNvSpPr>
            <a:spLocks noGrp="1"/>
          </p:cNvSpPr>
          <p:nvPr>
            <p:ph sz="half" idx="1"/>
          </p:nvPr>
        </p:nvSpPr>
        <p:spPr>
          <a:xfrm>
            <a:off x="1488168" y="1984248"/>
            <a:ext cx="2548844" cy="4187952"/>
          </a:xfrm>
        </p:spPr>
        <p:txBody>
          <a:bodyPr>
            <a:normAutofit/>
          </a:bodyPr>
          <a:lstStyle/>
          <a:p>
            <a:pPr>
              <a:buClr>
                <a:schemeClr val="accent1">
                  <a:lumMod val="75000"/>
                </a:schemeClr>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What are the emerging trends? </a:t>
            </a:r>
          </a:p>
          <a:p>
            <a:pPr>
              <a:buClr>
                <a:srgbClr val="FFC00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Are certain investment avenues gaining or losing popularity?</a:t>
            </a:r>
          </a:p>
        </p:txBody>
      </p:sp>
      <p:pic>
        <p:nvPicPr>
          <p:cNvPr id="18" name="Picture 17">
            <a:extLst>
              <a:ext uri="{FF2B5EF4-FFF2-40B4-BE49-F238E27FC236}">
                <a16:creationId xmlns:a16="http://schemas.microsoft.com/office/drawing/2014/main" id="{4871207C-48BD-9390-296F-C7D809689E89}"/>
              </a:ext>
            </a:extLst>
          </p:cNvPr>
          <p:cNvPicPr>
            <a:picLocks noChangeAspect="1"/>
          </p:cNvPicPr>
          <p:nvPr/>
        </p:nvPicPr>
        <p:blipFill>
          <a:blip r:embed="rId2"/>
          <a:stretch>
            <a:fillRect/>
          </a:stretch>
        </p:blipFill>
        <p:spPr>
          <a:xfrm>
            <a:off x="4265612" y="1984327"/>
            <a:ext cx="7923213" cy="4111673"/>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Factor Analysis: What Drives Investment Decisions?</a:t>
            </a:r>
          </a:p>
        </p:txBody>
      </p:sp>
      <p:sp>
        <p:nvSpPr>
          <p:cNvPr id="3" name="Content Placeholder 2"/>
          <p:cNvSpPr>
            <a:spLocks noGrp="1"/>
          </p:cNvSpPr>
          <p:nvPr>
            <p:ph sz="half" idx="1"/>
          </p:nvPr>
        </p:nvSpPr>
        <p:spPr>
          <a:xfrm>
            <a:off x="1446212" y="2209800"/>
            <a:ext cx="2743200" cy="3124200"/>
          </a:xfrm>
        </p:spPr>
        <p:txBody>
          <a:bodyPr/>
          <a:lstStyle/>
          <a:p>
            <a:pPr marL="0" indent="0">
              <a:buNone/>
            </a:pPr>
            <a:r>
              <a:rPr lang="en-US" dirty="0">
                <a:latin typeface="Times New Roman" panose="02020603050405020304" pitchFamily="18" charset="0"/>
                <a:cs typeface="Times New Roman" panose="02020603050405020304" pitchFamily="18" charset="0"/>
              </a:rPr>
              <a:t>Which factors have the strongest influence on investment decisions? </a:t>
            </a:r>
          </a:p>
          <a:p>
            <a:pPr marL="0" indent="0">
              <a:buNone/>
            </a:pPr>
            <a:r>
              <a:rPr lang="en-US"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We'll explore the key drivers.</a:t>
            </a:r>
          </a:p>
        </p:txBody>
      </p:sp>
      <p:pic>
        <p:nvPicPr>
          <p:cNvPr id="8" name="Content Placeholder 7">
            <a:extLst>
              <a:ext uri="{FF2B5EF4-FFF2-40B4-BE49-F238E27FC236}">
                <a16:creationId xmlns:a16="http://schemas.microsoft.com/office/drawing/2014/main" id="{979F3C3F-66F5-80CF-20CF-2E062AA51744}"/>
              </a:ext>
            </a:extLst>
          </p:cNvPr>
          <p:cNvPicPr>
            <a:picLocks noChangeAspect="1"/>
          </p:cNvPicPr>
          <p:nvPr/>
        </p:nvPicPr>
        <p:blipFill>
          <a:blip r:embed="rId2"/>
          <a:stretch>
            <a:fillRect/>
          </a:stretch>
        </p:blipFill>
        <p:spPr>
          <a:xfrm>
            <a:off x="4722812" y="1828800"/>
            <a:ext cx="7162800" cy="1905000"/>
          </a:xfrm>
          <a:prstGeom prst="rect">
            <a:avLst/>
          </a:prstGeom>
        </p:spPr>
      </p:pic>
      <p:pic>
        <p:nvPicPr>
          <p:cNvPr id="13" name="Picture 12">
            <a:extLst>
              <a:ext uri="{FF2B5EF4-FFF2-40B4-BE49-F238E27FC236}">
                <a16:creationId xmlns:a16="http://schemas.microsoft.com/office/drawing/2014/main" id="{508B3242-5EF5-5AC0-6BD3-A467A5D54395}"/>
              </a:ext>
            </a:extLst>
          </p:cNvPr>
          <p:cNvPicPr>
            <a:picLocks noChangeAspect="1"/>
          </p:cNvPicPr>
          <p:nvPr/>
        </p:nvPicPr>
        <p:blipFill>
          <a:blip r:embed="rId3"/>
          <a:stretch>
            <a:fillRect/>
          </a:stretch>
        </p:blipFill>
        <p:spPr>
          <a:xfrm>
            <a:off x="4341813" y="3962400"/>
            <a:ext cx="7467600" cy="2476500"/>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Factor Analysis: What Drives Investment Decisions?</a:t>
            </a:r>
          </a:p>
        </p:txBody>
      </p:sp>
      <p:sp>
        <p:nvSpPr>
          <p:cNvPr id="7" name="Text Placeholder 6"/>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Strongest Factors Influencing Investment Decisions:</a:t>
            </a:r>
          </a:p>
        </p:txBody>
      </p:sp>
      <p:sp>
        <p:nvSpPr>
          <p:cNvPr id="8" name="Content Placeholder 7"/>
          <p:cNvSpPr>
            <a:spLocks noGrp="1"/>
          </p:cNvSpPr>
          <p:nvPr>
            <p:ph sz="half" idx="2"/>
          </p:nvPr>
        </p:nvSpPr>
        <p:spPr>
          <a:xfrm>
            <a:off x="1522413" y="2743200"/>
            <a:ext cx="3505199" cy="3425825"/>
          </a:xfrm>
        </p:spPr>
        <p:txBody>
          <a:bodyPr>
            <a:normAutofit fontScale="92500" lnSpcReduction="20000"/>
          </a:bodyPr>
          <a:lstStyle/>
          <a:p>
            <a:r>
              <a:rPr lang="en-US" sz="2200" dirty="0">
                <a:latin typeface="Times New Roman" panose="02020603050405020304" pitchFamily="18" charset="0"/>
                <a:cs typeface="Times New Roman" panose="02020603050405020304" pitchFamily="18" charset="0"/>
              </a:rPr>
              <a:t>Source of Financial Information (18.4%)</a:t>
            </a:r>
          </a:p>
          <a:p>
            <a:r>
              <a:rPr lang="en-US" sz="2200" dirty="0">
                <a:latin typeface="Times New Roman" panose="02020603050405020304" pitchFamily="18" charset="0"/>
                <a:cs typeface="Times New Roman" panose="02020603050405020304" pitchFamily="18" charset="0"/>
              </a:rPr>
              <a:t>2. Reason for Choosing Fixed Deposits (13.2%)</a:t>
            </a:r>
          </a:p>
          <a:p>
            <a:r>
              <a:rPr lang="en-US" sz="2200" dirty="0">
                <a:latin typeface="Times New Roman" panose="02020603050405020304" pitchFamily="18" charset="0"/>
                <a:cs typeface="Times New Roman" panose="02020603050405020304" pitchFamily="18" charset="0"/>
              </a:rPr>
              <a:t>3. Reason for Choosing Equity (13.1%)</a:t>
            </a:r>
          </a:p>
          <a:p>
            <a:r>
              <a:rPr lang="en-US" sz="2200" dirty="0">
                <a:latin typeface="Times New Roman" panose="02020603050405020304" pitchFamily="18" charset="0"/>
                <a:cs typeface="Times New Roman" panose="02020603050405020304" pitchFamily="18" charset="0"/>
              </a:rPr>
              <a:t>4. Investment Objectives (13.0%)</a:t>
            </a:r>
          </a:p>
          <a:p>
            <a:r>
              <a:rPr lang="en-US" sz="2200" dirty="0">
                <a:latin typeface="Times New Roman" panose="02020603050405020304" pitchFamily="18" charset="0"/>
                <a:cs typeface="Times New Roman" panose="02020603050405020304" pitchFamily="18" charset="0"/>
              </a:rPr>
              <a:t>5. Reason for Choosing Bonds (12.2%)</a:t>
            </a:r>
          </a:p>
          <a:p>
            <a:endParaRPr lang="en-US" dirty="0"/>
          </a:p>
        </p:txBody>
      </p:sp>
      <p:pic>
        <p:nvPicPr>
          <p:cNvPr id="5" name="Picture 4">
            <a:extLst>
              <a:ext uri="{FF2B5EF4-FFF2-40B4-BE49-F238E27FC236}">
                <a16:creationId xmlns:a16="http://schemas.microsoft.com/office/drawing/2014/main" id="{DB396C3F-3186-108D-6DD3-EB5E0AC43767}"/>
              </a:ext>
            </a:extLst>
          </p:cNvPr>
          <p:cNvPicPr>
            <a:picLocks noChangeAspect="1"/>
          </p:cNvPicPr>
          <p:nvPr/>
        </p:nvPicPr>
        <p:blipFill>
          <a:blip r:embed="rId2"/>
          <a:stretch>
            <a:fillRect/>
          </a:stretch>
        </p:blipFill>
        <p:spPr>
          <a:xfrm>
            <a:off x="5561012" y="1828801"/>
            <a:ext cx="6324600" cy="4419599"/>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Factor Analysis – Risk Taking Behavior</a:t>
            </a:r>
          </a:p>
        </p:txBody>
      </p:sp>
      <p:pic>
        <p:nvPicPr>
          <p:cNvPr id="4" name="Picture 3">
            <a:extLst>
              <a:ext uri="{FF2B5EF4-FFF2-40B4-BE49-F238E27FC236}">
                <a16:creationId xmlns:a16="http://schemas.microsoft.com/office/drawing/2014/main" id="{3D9E17D6-2414-8BE4-EFCF-89B43CB15222}"/>
              </a:ext>
            </a:extLst>
          </p:cNvPr>
          <p:cNvPicPr>
            <a:picLocks noChangeAspect="1"/>
          </p:cNvPicPr>
          <p:nvPr/>
        </p:nvPicPr>
        <p:blipFill>
          <a:blip r:embed="rId2"/>
          <a:stretch>
            <a:fillRect/>
          </a:stretch>
        </p:blipFill>
        <p:spPr>
          <a:xfrm>
            <a:off x="5561012" y="1828800"/>
            <a:ext cx="6553200" cy="2523380"/>
          </a:xfrm>
          <a:prstGeom prst="rect">
            <a:avLst/>
          </a:prstGeom>
        </p:spPr>
      </p:pic>
      <p:pic>
        <p:nvPicPr>
          <p:cNvPr id="6" name="Picture 5">
            <a:extLst>
              <a:ext uri="{FF2B5EF4-FFF2-40B4-BE49-F238E27FC236}">
                <a16:creationId xmlns:a16="http://schemas.microsoft.com/office/drawing/2014/main" id="{3FBD3004-91F6-8FDD-5CA6-4CDDC773864E}"/>
              </a:ext>
            </a:extLst>
          </p:cNvPr>
          <p:cNvPicPr>
            <a:picLocks noChangeAspect="1"/>
          </p:cNvPicPr>
          <p:nvPr/>
        </p:nvPicPr>
        <p:blipFill>
          <a:blip r:embed="rId3"/>
          <a:stretch>
            <a:fillRect/>
          </a:stretch>
        </p:blipFill>
        <p:spPr>
          <a:xfrm>
            <a:off x="5561012" y="4216761"/>
            <a:ext cx="6637046" cy="2641239"/>
          </a:xfrm>
          <a:prstGeom prst="rect">
            <a:avLst/>
          </a:prstGeom>
        </p:spPr>
      </p:pic>
      <p:sp>
        <p:nvSpPr>
          <p:cNvPr id="7" name="TextBox 6">
            <a:extLst>
              <a:ext uri="{FF2B5EF4-FFF2-40B4-BE49-F238E27FC236}">
                <a16:creationId xmlns:a16="http://schemas.microsoft.com/office/drawing/2014/main" id="{F2665FF2-F92E-7E90-4F09-E3CF7B47F110}"/>
              </a:ext>
            </a:extLst>
          </p:cNvPr>
          <p:cNvSpPr txBox="1"/>
          <p:nvPr/>
        </p:nvSpPr>
        <p:spPr>
          <a:xfrm>
            <a:off x="1370012" y="2438400"/>
            <a:ext cx="3962400" cy="2308324"/>
          </a:xfrm>
          <a:prstGeom prst="rect">
            <a:avLst/>
          </a:prstGeom>
          <a:noFill/>
        </p:spPr>
        <p:txBody>
          <a:bodyPr wrap="square" rtlCol="0">
            <a:spAutoFit/>
          </a:bodyPr>
          <a:lstStyle/>
          <a:p>
            <a:pPr marL="285750" indent="-285750">
              <a:buFont typeface="Wingdings" panose="05000000000000000000" pitchFamily="2" charset="2"/>
              <a:buChar char="Ø"/>
            </a:pPr>
            <a:endParaRPr lang="en-US" dirty="0"/>
          </a:p>
          <a:p>
            <a:pPr>
              <a:buClr>
                <a:srgbClr val="FFC000"/>
              </a:buClr>
            </a:pPr>
            <a:r>
              <a:rPr lang="en-US" dirty="0">
                <a:latin typeface="Times New Roman" panose="02020603050405020304" pitchFamily="18" charset="0"/>
                <a:cs typeface="Times New Roman" panose="02020603050405020304" pitchFamily="18" charset="0"/>
              </a:rPr>
              <a:t>It is very possible that gender and age interact with each other in regards to risk taking behavior. Meaning that risk taking behavior in males, may change across age groups differently than risk taking behavior in females.</a:t>
            </a:r>
          </a:p>
          <a:p>
            <a:pPr>
              <a:buClr>
                <a:srgbClr val="FFC000"/>
              </a:buClr>
            </a:pPr>
            <a:endParaRPr lang="en-US" dirty="0"/>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and Purpose of Investment</a:t>
            </a:r>
          </a:p>
        </p:txBody>
      </p:sp>
      <p:sp>
        <p:nvSpPr>
          <p:cNvPr id="6" name="Text Placeholder 5"/>
          <p:cNvSpPr>
            <a:spLocks noGrp="1"/>
          </p:cNvSpPr>
          <p:nvPr>
            <p:ph type="body" sz="half" idx="2"/>
          </p:nvPr>
        </p:nvSpPr>
        <p:spPr>
          <a:xfrm>
            <a:off x="1522413" y="3352800"/>
            <a:ext cx="3809999" cy="609600"/>
          </a:xfrm>
        </p:spPr>
        <p:txBody>
          <a:bodyPr>
            <a:normAutofit lnSpcReduction="10000"/>
          </a:bodyPr>
          <a:lstStyle/>
          <a:p>
            <a:r>
              <a:rPr lang="en-US" dirty="0"/>
              <a:t>Investment Objectives and Purposes</a:t>
            </a:r>
          </a:p>
        </p:txBody>
      </p:sp>
      <p:pic>
        <p:nvPicPr>
          <p:cNvPr id="12" name="Picture 11">
            <a:extLst>
              <a:ext uri="{FF2B5EF4-FFF2-40B4-BE49-F238E27FC236}">
                <a16:creationId xmlns:a16="http://schemas.microsoft.com/office/drawing/2014/main" id="{364D41CB-9BBD-29E8-FA37-ACE5954C03B4}"/>
              </a:ext>
            </a:extLst>
          </p:cNvPr>
          <p:cNvPicPr>
            <a:picLocks noChangeAspect="1"/>
          </p:cNvPicPr>
          <p:nvPr/>
        </p:nvPicPr>
        <p:blipFill>
          <a:blip r:embed="rId2"/>
          <a:stretch>
            <a:fillRect/>
          </a:stretch>
        </p:blipFill>
        <p:spPr>
          <a:xfrm>
            <a:off x="5180012" y="1315781"/>
            <a:ext cx="7008813" cy="5293238"/>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8577" y="685800"/>
            <a:ext cx="4114800" cy="1925638"/>
          </a:xfrm>
        </p:spPr>
        <p:txBody>
          <a:bodyPr>
            <a:normAutofit/>
          </a:bodyPr>
          <a:lstStyle/>
          <a:p>
            <a:r>
              <a:rPr lang="en-US" dirty="0">
                <a:latin typeface="Times New Roman" panose="02020603050405020304" pitchFamily="18" charset="0"/>
                <a:cs typeface="Times New Roman" panose="02020603050405020304" pitchFamily="18" charset="0"/>
              </a:rPr>
              <a:t>Forecasting - Predicting Future Investment Trends</a:t>
            </a:r>
            <a:endParaRPr lang="en-US"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F322AAF-AA16-2B47-5C61-427DB9FA463D}"/>
              </a:ext>
            </a:extLst>
          </p:cNvPr>
          <p:cNvPicPr>
            <a:picLocks noChangeAspect="1"/>
          </p:cNvPicPr>
          <p:nvPr/>
        </p:nvPicPr>
        <p:blipFill>
          <a:blip r:embed="rId2"/>
          <a:stretch>
            <a:fillRect/>
          </a:stretch>
        </p:blipFill>
        <p:spPr>
          <a:xfrm>
            <a:off x="6446321" y="457201"/>
            <a:ext cx="5562601" cy="3200400"/>
          </a:xfrm>
          <a:prstGeom prst="rect">
            <a:avLst/>
          </a:prstGeom>
        </p:spPr>
      </p:pic>
      <p:pic>
        <p:nvPicPr>
          <p:cNvPr id="16" name="Picture 15">
            <a:extLst>
              <a:ext uri="{FF2B5EF4-FFF2-40B4-BE49-F238E27FC236}">
                <a16:creationId xmlns:a16="http://schemas.microsoft.com/office/drawing/2014/main" id="{BD87E812-5AAC-527E-282D-9E34CB0183A3}"/>
              </a:ext>
            </a:extLst>
          </p:cNvPr>
          <p:cNvPicPr>
            <a:picLocks noChangeAspect="1"/>
          </p:cNvPicPr>
          <p:nvPr/>
        </p:nvPicPr>
        <p:blipFill>
          <a:blip r:embed="rId3"/>
          <a:stretch>
            <a:fillRect/>
          </a:stretch>
        </p:blipFill>
        <p:spPr>
          <a:xfrm>
            <a:off x="5484811" y="3810000"/>
            <a:ext cx="6704013" cy="2971800"/>
          </a:xfrm>
          <a:prstGeom prst="rect">
            <a:avLst/>
          </a:prstGeom>
        </p:spPr>
      </p:pic>
      <p:sp>
        <p:nvSpPr>
          <p:cNvPr id="17" name="Rectangle 1">
            <a:extLst>
              <a:ext uri="{FF2B5EF4-FFF2-40B4-BE49-F238E27FC236}">
                <a16:creationId xmlns:a16="http://schemas.microsoft.com/office/drawing/2014/main" id="{DB02C475-80A6-AD4A-8003-3DAA2CD02E4D}"/>
              </a:ext>
            </a:extLst>
          </p:cNvPr>
          <p:cNvSpPr>
            <a:spLocks noGrp="1" noChangeArrowheads="1"/>
          </p:cNvSpPr>
          <p:nvPr>
            <p:ph type="body" sz="half" idx="2"/>
          </p:nvPr>
        </p:nvSpPr>
        <p:spPr bwMode="auto">
          <a:xfrm>
            <a:off x="1488577" y="2971800"/>
            <a:ext cx="3657599"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
                <a:srgbClr val="FFC000"/>
              </a:buClr>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Investment Monitoring Habits by Gender</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-Shows how different genders monitor their investments, with categories such as regular tracking, occasional tracking, or passive monitoring.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
                <a:srgbClr val="FFC000"/>
              </a:buClr>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Investment Monitoring Habits by Financial Goals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-Highlights how individuals with different financial objectives (e.g., wealth creation, savings, retirement) prefer to monitor their investments.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524</TotalTime>
  <Words>419</Words>
  <Application>Microsoft Office PowerPoint</Application>
  <PresentationFormat>Custom</PresentationFormat>
  <Paragraphs>44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Times New Roman</vt:lpstr>
      <vt:lpstr>Wingdings</vt:lpstr>
      <vt:lpstr>Currency Symbols 16x9</vt:lpstr>
      <vt:lpstr>Financial Trends and Forecasts</vt:lpstr>
      <vt:lpstr>Introduction: The Crystal Ball of Finance</vt:lpstr>
      <vt:lpstr>Data Deep Dive: Understanding the Present</vt:lpstr>
      <vt:lpstr>Trend Identification: Unveiling the Patterns</vt:lpstr>
      <vt:lpstr>Factor Analysis: What Drives Investment Decisions?</vt:lpstr>
      <vt:lpstr>Factor Analysis: What Drives Investment Decisions?</vt:lpstr>
      <vt:lpstr>Factor Analysis – Risk Taking Behavior</vt:lpstr>
      <vt:lpstr>Objective and Purpose of Investment</vt:lpstr>
      <vt:lpstr>Forecasting - Predicting Future Investment Trends</vt:lpstr>
      <vt:lpstr>Power BI Report</vt:lpstr>
      <vt:lpstr>Key Insights from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Alima Hossain</dc:creator>
  <cp:lastModifiedBy>Alima Hossain</cp:lastModifiedBy>
  <cp:revision>4</cp:revision>
  <dcterms:created xsi:type="dcterms:W3CDTF">2025-02-22T00:31:24Z</dcterms:created>
  <dcterms:modified xsi:type="dcterms:W3CDTF">2025-02-22T09:15:46Z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